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3" r:id="rId4"/>
    <p:sldId id="258" r:id="rId5"/>
    <p:sldId id="259" r:id="rId6"/>
    <p:sldId id="262"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ilee Upadhayay" userId="556280587117f9d7" providerId="LiveId" clId="{97CB0866-DAA0-4921-9382-0F03D2C07F69}"/>
    <pc:docChg chg="custSel addSld modSld sldOrd">
      <pc:chgData name="Shailee Upadhayay" userId="556280587117f9d7" providerId="LiveId" clId="{97CB0866-DAA0-4921-9382-0F03D2C07F69}" dt="2023-01-16T04:14:11.924" v="59"/>
      <pc:docMkLst>
        <pc:docMk/>
      </pc:docMkLst>
      <pc:sldChg chg="modSp mod">
        <pc:chgData name="Shailee Upadhayay" userId="556280587117f9d7" providerId="LiveId" clId="{97CB0866-DAA0-4921-9382-0F03D2C07F69}" dt="2023-01-16T04:08:11.652" v="53" actId="113"/>
        <pc:sldMkLst>
          <pc:docMk/>
          <pc:sldMk cId="1417017754" sldId="257"/>
        </pc:sldMkLst>
        <pc:spChg chg="mod">
          <ac:chgData name="Shailee Upadhayay" userId="556280587117f9d7" providerId="LiveId" clId="{97CB0866-DAA0-4921-9382-0F03D2C07F69}" dt="2023-01-16T04:08:11.652" v="53" actId="113"/>
          <ac:spMkLst>
            <pc:docMk/>
            <pc:sldMk cId="1417017754" sldId="257"/>
            <ac:spMk id="3" creationId="{060F289E-A242-F1F7-D892-D3810EEA7700}"/>
          </ac:spMkLst>
        </pc:spChg>
      </pc:sldChg>
      <pc:sldChg chg="modSp mod ord">
        <pc:chgData name="Shailee Upadhayay" userId="556280587117f9d7" providerId="LiveId" clId="{97CB0866-DAA0-4921-9382-0F03D2C07F69}" dt="2023-01-16T04:14:11.924" v="59"/>
        <pc:sldMkLst>
          <pc:docMk/>
          <pc:sldMk cId="10765854" sldId="258"/>
        </pc:sldMkLst>
        <pc:spChg chg="mod">
          <ac:chgData name="Shailee Upadhayay" userId="556280587117f9d7" providerId="LiveId" clId="{97CB0866-DAA0-4921-9382-0F03D2C07F69}" dt="2023-01-11T07:07:12.467" v="1" actId="123"/>
          <ac:spMkLst>
            <pc:docMk/>
            <pc:sldMk cId="10765854" sldId="258"/>
            <ac:spMk id="3" creationId="{5534E338-FAEE-739D-F42B-B7B095307D7C}"/>
          </ac:spMkLst>
        </pc:spChg>
      </pc:sldChg>
      <pc:sldChg chg="modSp new mod">
        <pc:chgData name="Shailee Upadhayay" userId="556280587117f9d7" providerId="LiveId" clId="{97CB0866-DAA0-4921-9382-0F03D2C07F69}" dt="2023-01-11T07:12:42.753" v="37" actId="113"/>
        <pc:sldMkLst>
          <pc:docMk/>
          <pc:sldMk cId="2888998873" sldId="261"/>
        </pc:sldMkLst>
        <pc:spChg chg="mod">
          <ac:chgData name="Shailee Upadhayay" userId="556280587117f9d7" providerId="LiveId" clId="{97CB0866-DAA0-4921-9382-0F03D2C07F69}" dt="2023-01-11T07:12:42.753" v="37" actId="113"/>
          <ac:spMkLst>
            <pc:docMk/>
            <pc:sldMk cId="2888998873" sldId="261"/>
            <ac:spMk id="2" creationId="{074DD5F4-DB80-F53F-52DD-55494292B736}"/>
          </ac:spMkLst>
        </pc:spChg>
        <pc:spChg chg="mod">
          <ac:chgData name="Shailee Upadhayay" userId="556280587117f9d7" providerId="LiveId" clId="{97CB0866-DAA0-4921-9382-0F03D2C07F69}" dt="2023-01-11T07:12:20.632" v="35" actId="2711"/>
          <ac:spMkLst>
            <pc:docMk/>
            <pc:sldMk cId="2888998873" sldId="261"/>
            <ac:spMk id="3" creationId="{999E7657-3A4F-37EC-6E46-604FF845E356}"/>
          </ac:spMkLst>
        </pc:spChg>
      </pc:sldChg>
      <pc:sldChg chg="modSp new mod">
        <pc:chgData name="Shailee Upadhayay" userId="556280587117f9d7" providerId="LiveId" clId="{97CB0866-DAA0-4921-9382-0F03D2C07F69}" dt="2023-01-11T07:10:58.991" v="18" actId="2711"/>
        <pc:sldMkLst>
          <pc:docMk/>
          <pc:sldMk cId="3966501430" sldId="262"/>
        </pc:sldMkLst>
        <pc:spChg chg="mod">
          <ac:chgData name="Shailee Upadhayay" userId="556280587117f9d7" providerId="LiveId" clId="{97CB0866-DAA0-4921-9382-0F03D2C07F69}" dt="2023-01-11T07:10:58.991" v="18" actId="2711"/>
          <ac:spMkLst>
            <pc:docMk/>
            <pc:sldMk cId="3966501430" sldId="262"/>
            <ac:spMk id="2" creationId="{C0D0F46B-78A1-F690-FC50-A7AE9765C3E5}"/>
          </ac:spMkLst>
        </pc:spChg>
        <pc:spChg chg="mod">
          <ac:chgData name="Shailee Upadhayay" userId="556280587117f9d7" providerId="LiveId" clId="{97CB0866-DAA0-4921-9382-0F03D2C07F69}" dt="2023-01-11T07:10:05.095" v="16" actId="255"/>
          <ac:spMkLst>
            <pc:docMk/>
            <pc:sldMk cId="3966501430" sldId="262"/>
            <ac:spMk id="3" creationId="{E95C0943-1CEC-4DD6-D764-BA2B5FF27755}"/>
          </ac:spMkLst>
        </pc:spChg>
      </pc:sldChg>
      <pc:sldChg chg="modSp new mod">
        <pc:chgData name="Shailee Upadhayay" userId="556280587117f9d7" providerId="LiveId" clId="{97CB0866-DAA0-4921-9382-0F03D2C07F69}" dt="2023-01-16T04:08:27.652" v="57" actId="27636"/>
        <pc:sldMkLst>
          <pc:docMk/>
          <pc:sldMk cId="4092992645" sldId="263"/>
        </pc:sldMkLst>
        <pc:spChg chg="mod">
          <ac:chgData name="Shailee Upadhayay" userId="556280587117f9d7" providerId="LiveId" clId="{97CB0866-DAA0-4921-9382-0F03D2C07F69}" dt="2023-01-16T04:07:01.208" v="44" actId="113"/>
          <ac:spMkLst>
            <pc:docMk/>
            <pc:sldMk cId="4092992645" sldId="263"/>
            <ac:spMk id="2" creationId="{6BA37634-9CA7-682D-5405-1C12DC89F123}"/>
          </ac:spMkLst>
        </pc:spChg>
        <pc:spChg chg="mod">
          <ac:chgData name="Shailee Upadhayay" userId="556280587117f9d7" providerId="LiveId" clId="{97CB0866-DAA0-4921-9382-0F03D2C07F69}" dt="2023-01-16T04:08:27.652" v="57" actId="27636"/>
          <ac:spMkLst>
            <pc:docMk/>
            <pc:sldMk cId="4092992645" sldId="263"/>
            <ac:spMk id="3" creationId="{39C9A85B-71BF-8A7A-DD17-B0FB16034609}"/>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99FFDF9-FCA6-47A5-801A-59E466AB2E3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56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67129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37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822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407780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71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70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07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86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240380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FD538-849E-43AD-A24C-77C3E86EBB8C}" type="datetimeFigureOut">
              <a:rPr lang="en-IN" smtClean="0"/>
              <a:t>08-03-2023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99FFDF9-FCA6-47A5-801A-59E466AB2E3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8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173350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FD538-849E-43AD-A24C-77C3E86EBB8C}" type="datetimeFigureOut">
              <a:rPr lang="en-IN" smtClean="0"/>
              <a:t>08-03-2023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99FFDF9-FCA6-47A5-801A-59E466AB2E3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7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0FD538-849E-43AD-A24C-77C3E86EBB8C}" type="datetimeFigureOut">
              <a:rPr lang="en-IN" smtClean="0"/>
              <a:t>08-03-2023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99FFDF9-FCA6-47A5-801A-59E466AB2E3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48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FD538-849E-43AD-A24C-77C3E86EBB8C}" type="datetimeFigureOut">
              <a:rPr lang="en-IN" smtClean="0"/>
              <a:t>08-03-2023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132406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41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FD538-849E-43AD-A24C-77C3E86EBB8C}" type="datetimeFigureOut">
              <a:rPr lang="en-IN" smtClean="0"/>
              <a:t>08-03-2023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99FFDF9-FCA6-47A5-801A-59E466AB2E31}" type="slidenum">
              <a:rPr lang="en-IN" smtClean="0"/>
              <a:t>‹#›</a:t>
            </a:fld>
            <a:endParaRPr lang="en-IN"/>
          </a:p>
        </p:txBody>
      </p:sp>
    </p:spTree>
    <p:extLst>
      <p:ext uri="{BB962C8B-B14F-4D97-AF65-F5344CB8AC3E}">
        <p14:creationId xmlns:p14="http://schemas.microsoft.com/office/powerpoint/2010/main" val="162023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0FD538-849E-43AD-A24C-77C3E86EBB8C}" type="datetimeFigureOut">
              <a:rPr lang="en-IN" smtClean="0"/>
              <a:t>08-03-2023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9FFDF9-FCA6-47A5-801A-59E466AB2E31}" type="slidenum">
              <a:rPr lang="en-IN" smtClean="0"/>
              <a:t>‹#›</a:t>
            </a:fld>
            <a:endParaRPr lang="en-IN"/>
          </a:p>
        </p:txBody>
      </p:sp>
    </p:spTree>
    <p:extLst>
      <p:ext uri="{BB962C8B-B14F-4D97-AF65-F5344CB8AC3E}">
        <p14:creationId xmlns:p14="http://schemas.microsoft.com/office/powerpoint/2010/main" val="8816443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4B0A-2AF3-E152-4448-F0B365FA0374}"/>
              </a:ext>
            </a:extLst>
          </p:cNvPr>
          <p:cNvSpPr>
            <a:spLocks noGrp="1"/>
          </p:cNvSpPr>
          <p:nvPr>
            <p:ph type="ctrTitle"/>
          </p:nvPr>
        </p:nvSpPr>
        <p:spPr>
          <a:xfrm>
            <a:off x="2611118" y="1566329"/>
            <a:ext cx="6815669" cy="2751669"/>
          </a:xfrm>
        </p:spPr>
        <p:txBody>
          <a:bodyPr/>
          <a:lstStyle/>
          <a:p>
            <a:r>
              <a:rPr lang="en-US" b="1" dirty="0">
                <a:latin typeface="Algerian" panose="04020705040A02060702" pitchFamily="82" charset="0"/>
              </a:rPr>
              <a:t>Preparation of Final Accounts</a:t>
            </a:r>
            <a:endParaRPr lang="en-IN" b="1" dirty="0">
              <a:latin typeface="Algerian" panose="04020705040A02060702" pitchFamily="82" charset="0"/>
            </a:endParaRPr>
          </a:p>
        </p:txBody>
      </p:sp>
      <p:sp>
        <p:nvSpPr>
          <p:cNvPr id="3" name="Subtitle 2">
            <a:extLst>
              <a:ext uri="{FF2B5EF4-FFF2-40B4-BE49-F238E27FC236}">
                <a16:creationId xmlns:a16="http://schemas.microsoft.com/office/drawing/2014/main" id="{0D90E482-34E0-FD66-2B1A-5E556EC03640}"/>
              </a:ext>
            </a:extLst>
          </p:cNvPr>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4021686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0EAA-A1A1-EB2F-2B97-ADB0A4EBE524}"/>
              </a:ext>
            </a:extLst>
          </p:cNvPr>
          <p:cNvSpPr>
            <a:spLocks noGrp="1"/>
          </p:cNvSpPr>
          <p:nvPr>
            <p:ph type="title"/>
          </p:nvPr>
        </p:nvSpPr>
        <p:spPr/>
        <p:txBody>
          <a:bodyPr>
            <a:noAutofit/>
          </a:bodyPr>
          <a:lstStyle/>
          <a:p>
            <a:r>
              <a:rPr lang="en-US" b="1" dirty="0">
                <a:latin typeface="Algerian" panose="04020705040A02060702" pitchFamily="82" charset="0"/>
              </a:rPr>
              <a:t>                                             INTRODUCTION</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060F289E-A242-F1F7-D892-D3810EEA7700}"/>
              </a:ext>
            </a:extLst>
          </p:cNvPr>
          <p:cNvSpPr>
            <a:spLocks noGrp="1"/>
          </p:cNvSpPr>
          <p:nvPr>
            <p:ph idx="1"/>
          </p:nvPr>
        </p:nvSpPr>
        <p:spPr/>
        <p:txBody>
          <a:bodyPr/>
          <a:lstStyle/>
          <a:p>
            <a:pPr marL="0" indent="0" algn="just">
              <a:buNone/>
            </a:pPr>
            <a:r>
              <a:rPr lang="en-US" sz="2000" b="1" dirty="0">
                <a:effectLst/>
                <a:latin typeface="Arial Black" panose="020B0A04020102020204" pitchFamily="34" charset="0"/>
                <a:ea typeface="Calibri" panose="020F0502020204030204" pitchFamily="34" charset="0"/>
                <a:cs typeface="Times New Roman" panose="02020603050405020304" pitchFamily="18" charset="0"/>
              </a:rPr>
              <a:t>The stakeholders of a business are interested in financial progress. The assessment of financial progress is done by estimating the impact of business activities on financial position and financial status of the business. For this purpose, a business unit prepares final accounts. The final accounts which portray the financial position and financial status are ‘Income statement’ and ‘Balance Sheet’. Thus, the final accounts prepared to estimate business progress are as follows:</a:t>
            </a:r>
            <a:endParaRPr lang="en-IN" sz="2000" b="1"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IN" b="1" dirty="0"/>
          </a:p>
        </p:txBody>
      </p:sp>
    </p:spTree>
    <p:extLst>
      <p:ext uri="{BB962C8B-B14F-4D97-AF65-F5344CB8AC3E}">
        <p14:creationId xmlns:p14="http://schemas.microsoft.com/office/powerpoint/2010/main" val="141701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7634-9CA7-682D-5405-1C12DC89F123}"/>
              </a:ext>
            </a:extLst>
          </p:cNvPr>
          <p:cNvSpPr>
            <a:spLocks noGrp="1"/>
          </p:cNvSpPr>
          <p:nvPr>
            <p:ph type="title"/>
          </p:nvPr>
        </p:nvSpPr>
        <p:spPr/>
        <p:txBody>
          <a:bodyPr>
            <a:normAutofit fontScale="90000"/>
          </a:bodyPr>
          <a:lstStyle/>
          <a:p>
            <a:r>
              <a:rPr lang="en-US" b="1" dirty="0">
                <a:latin typeface="Algerian" panose="04020705040A02060702" pitchFamily="82" charset="0"/>
              </a:rPr>
              <a:t>Objectives of Final Account preparation</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39C9A85B-71BF-8A7A-DD17-B0FB16034609}"/>
              </a:ext>
            </a:extLst>
          </p:cNvPr>
          <p:cNvSpPr>
            <a:spLocks noGrp="1"/>
          </p:cNvSpPr>
          <p:nvPr>
            <p:ph idx="1"/>
          </p:nvPr>
        </p:nvSpPr>
        <p:spPr/>
        <p:txBody>
          <a:bodyPr>
            <a:normAutofit/>
          </a:bodyPr>
          <a:lstStyle/>
          <a:p>
            <a:pPr marL="0" indent="0">
              <a:buNone/>
            </a:pPr>
            <a:r>
              <a:rPr lang="en-US" sz="2000" dirty="0">
                <a:latin typeface="Arial Black" panose="020B0A04020102020204" pitchFamily="34" charset="0"/>
              </a:rPr>
              <a:t>Final accounts are prepared with the following objectives:</a:t>
            </a:r>
          </a:p>
          <a:p>
            <a:r>
              <a:rPr lang="en-US" sz="2000" dirty="0">
                <a:latin typeface="Arial Black" panose="020B0A04020102020204" pitchFamily="34" charset="0"/>
              </a:rPr>
              <a:t>To determine profit or loss incurred by a company in a given financial period.</a:t>
            </a:r>
          </a:p>
          <a:p>
            <a:r>
              <a:rPr lang="en-US" sz="2000" dirty="0">
                <a:latin typeface="Arial Black" panose="020B0A04020102020204" pitchFamily="34" charset="0"/>
              </a:rPr>
              <a:t>To determine the financial position of the company.</a:t>
            </a:r>
          </a:p>
          <a:p>
            <a:r>
              <a:rPr lang="en-US" sz="2000" dirty="0">
                <a:latin typeface="Arial Black" panose="020B0A04020102020204" pitchFamily="34" charset="0"/>
              </a:rPr>
              <a:t>To act as a source of information to convey the users of accounting information (owners, creditors, investors and other stakeholders) about the solvency of the company.</a:t>
            </a:r>
            <a:endParaRPr lang="en-IN" sz="2000" dirty="0">
              <a:latin typeface="Arial Black" panose="020B0A04020102020204" pitchFamily="34" charset="0"/>
            </a:endParaRPr>
          </a:p>
        </p:txBody>
      </p:sp>
    </p:spTree>
    <p:extLst>
      <p:ext uri="{BB962C8B-B14F-4D97-AF65-F5344CB8AC3E}">
        <p14:creationId xmlns:p14="http://schemas.microsoft.com/office/powerpoint/2010/main" val="4092992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92EC-0A22-4DF3-7DB5-9B54DEDA0E2B}"/>
              </a:ext>
            </a:extLst>
          </p:cNvPr>
          <p:cNvSpPr>
            <a:spLocks noGrp="1"/>
          </p:cNvSpPr>
          <p:nvPr>
            <p:ph type="title"/>
          </p:nvPr>
        </p:nvSpPr>
        <p:spPr/>
        <p:txBody>
          <a:bodyPr>
            <a:noAutofit/>
          </a:bodyPr>
          <a:lstStyle/>
          <a:p>
            <a:r>
              <a:rPr lang="en-US" b="1" dirty="0">
                <a:effectLst/>
                <a:latin typeface="Algerian" panose="04020705040A02060702" pitchFamily="82" charset="0"/>
                <a:ea typeface="Calibri" panose="020F0502020204030204" pitchFamily="34" charset="0"/>
              </a:rPr>
              <a:t>Income statement or Profit and Loss Account</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5534E338-FAEE-739D-F42B-B7B095307D7C}"/>
              </a:ext>
            </a:extLst>
          </p:cNvPr>
          <p:cNvSpPr>
            <a:spLocks noGrp="1"/>
          </p:cNvSpPr>
          <p:nvPr>
            <p:ph idx="1"/>
          </p:nvPr>
        </p:nvSpPr>
        <p:spPr/>
        <p:txBody>
          <a:bodyPr>
            <a:normAutofit/>
          </a:bodyPr>
          <a:lstStyle/>
          <a:p>
            <a:pPr marL="0" indent="0" algn="just">
              <a:buNone/>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 Profit and loss account reveals the results of the business firm’s activities for an accounting period. It includes the income and expenditure of a firm over a period of time and then by comparing such incomes and expenditures gives a final figure which represents the amount of profit and loss for the period. If income exceeds expenditure, the difference is called net profit and in case expenditure, exceeds income the difference is called net loss. The profit and loss account is also called as Income statement.</a:t>
            </a:r>
            <a:endParaRPr lang="en-IN" sz="20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IN" sz="2000" dirty="0">
              <a:latin typeface="Arial Black" panose="020B0A04020102020204" pitchFamily="34" charset="0"/>
            </a:endParaRPr>
          </a:p>
        </p:txBody>
      </p:sp>
    </p:spTree>
    <p:extLst>
      <p:ext uri="{BB962C8B-B14F-4D97-AF65-F5344CB8AC3E}">
        <p14:creationId xmlns:p14="http://schemas.microsoft.com/office/powerpoint/2010/main" val="1076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DA00-DEB6-14F1-E48A-248593FA1BE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34B46808-5D4D-7CEA-E5CB-70946EB24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080" y="396873"/>
            <a:ext cx="11351239" cy="6064253"/>
          </a:xfrm>
        </p:spPr>
      </p:pic>
    </p:spTree>
    <p:extLst>
      <p:ext uri="{BB962C8B-B14F-4D97-AF65-F5344CB8AC3E}">
        <p14:creationId xmlns:p14="http://schemas.microsoft.com/office/powerpoint/2010/main" val="365429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F46B-78A1-F690-FC50-A7AE9765C3E5}"/>
              </a:ext>
            </a:extLst>
          </p:cNvPr>
          <p:cNvSpPr>
            <a:spLocks noGrp="1"/>
          </p:cNvSpPr>
          <p:nvPr>
            <p:ph type="title"/>
          </p:nvPr>
        </p:nvSpPr>
        <p:spPr/>
        <p:txBody>
          <a:bodyPr/>
          <a:lstStyle/>
          <a:p>
            <a:r>
              <a:rPr lang="en-US" sz="4400" b="1" dirty="0">
                <a:effectLst/>
                <a:latin typeface="Algerian" panose="04020705040A02060702" pitchFamily="82" charset="0"/>
                <a:ea typeface="Calibri" panose="020F0502020204030204" pitchFamily="34" charset="0"/>
                <a:cs typeface="Times New Roman" panose="02020603050405020304" pitchFamily="18" charset="0"/>
              </a:rPr>
              <a:t>Balance Sheet</a:t>
            </a: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E95C0943-1CEC-4DD6-D764-BA2B5FF27755}"/>
              </a:ext>
            </a:extLst>
          </p:cNvPr>
          <p:cNvSpPr>
            <a:spLocks noGrp="1"/>
          </p:cNvSpPr>
          <p:nvPr>
            <p:ph idx="1"/>
          </p:nvPr>
        </p:nvSpPr>
        <p:spPr/>
        <p:txBody>
          <a:bodyPr>
            <a:noAutofit/>
          </a:bodyPr>
          <a:lstStyle/>
          <a:p>
            <a:pPr marL="0" lvl="0" indent="0" algn="just">
              <a:lnSpc>
                <a:spcPct val="107000"/>
              </a:lnSpc>
              <a:spcAft>
                <a:spcPts val="800"/>
              </a:spcAft>
              <a:buNone/>
            </a:pPr>
            <a:r>
              <a:rPr lang="en-IN" sz="2000" dirty="0">
                <a:solidFill>
                  <a:srgbClr val="444444"/>
                </a:solidFill>
                <a:effectLst/>
                <a:latin typeface="Arial Black" panose="020B0A04020102020204" pitchFamily="34" charset="0"/>
                <a:ea typeface="Calibri" panose="020F0502020204030204" pitchFamily="34" charset="0"/>
                <a:cs typeface="Times New Roman" panose="02020603050405020304" pitchFamily="18" charset="0"/>
              </a:rPr>
              <a:t>A balance sheet is a financial statement that reports a company's assets, liabilities and shareholders' equity at a specific point in time, and provides a basis for computing rates of return and evaluating its capital structure.</a:t>
            </a:r>
            <a:r>
              <a:rPr lang="en-IN" sz="2000" dirty="0">
                <a:effectLst/>
                <a:latin typeface="Arial Black" panose="020B0A04020102020204" pitchFamily="34" charset="0"/>
                <a:ea typeface="Calibri" panose="020F0502020204030204" pitchFamily="34" charset="0"/>
                <a:cs typeface="Times New Roman" panose="02020603050405020304" pitchFamily="18" charset="0"/>
              </a:rPr>
              <a:t> </a:t>
            </a:r>
            <a:r>
              <a:rPr lang="en-IN" sz="2000" dirty="0">
                <a:solidFill>
                  <a:srgbClr val="444444"/>
                </a:solidFill>
                <a:effectLst/>
                <a:latin typeface="Arial Black" panose="020B0A04020102020204" pitchFamily="34" charset="0"/>
                <a:ea typeface="Calibri" panose="020F0502020204030204" pitchFamily="34" charset="0"/>
                <a:cs typeface="Times New Roman" panose="02020603050405020304" pitchFamily="18" charset="0"/>
              </a:rPr>
              <a:t>Balance sheet maybe defined as a statement of assets and liabilities of the company at a particular date. Balance sheet is prepared and presented in the form prescribed in Schedule III, Part I of the Companies Act,2013. The form prescribed is vertical. Balance sheet must exhibit a true and fair view of the financial position at the close of the year.</a:t>
            </a:r>
            <a:endParaRPr lang="en-IN" sz="2000" dirty="0">
              <a:effectLst/>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 </a:t>
            </a:r>
            <a:endParaRPr lang="en-IN" sz="20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IN" sz="2000" dirty="0">
              <a:latin typeface="Arial Black" panose="020B0A04020102020204" pitchFamily="34" charset="0"/>
            </a:endParaRPr>
          </a:p>
        </p:txBody>
      </p:sp>
    </p:spTree>
    <p:extLst>
      <p:ext uri="{BB962C8B-B14F-4D97-AF65-F5344CB8AC3E}">
        <p14:creationId xmlns:p14="http://schemas.microsoft.com/office/powerpoint/2010/main" val="396650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CBE5-BD74-491E-60E6-8D909B9F0DD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377E778-4B12-E648-1C92-9DC3D7DC74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2000" y="284480"/>
            <a:ext cx="7040879" cy="6309359"/>
          </a:xfrm>
        </p:spPr>
      </p:pic>
    </p:spTree>
    <p:extLst>
      <p:ext uri="{BB962C8B-B14F-4D97-AF65-F5344CB8AC3E}">
        <p14:creationId xmlns:p14="http://schemas.microsoft.com/office/powerpoint/2010/main" val="123786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D5F4-DB80-F53F-52DD-55494292B736}"/>
              </a:ext>
            </a:extLst>
          </p:cNvPr>
          <p:cNvSpPr>
            <a:spLocks noGrp="1"/>
          </p:cNvSpPr>
          <p:nvPr>
            <p:ph type="title"/>
          </p:nvPr>
        </p:nvSpPr>
        <p:spPr>
          <a:xfrm>
            <a:off x="1295402" y="982132"/>
            <a:ext cx="9601196" cy="4037737"/>
          </a:xfrm>
        </p:spPr>
        <p:txBody>
          <a:bodyPr/>
          <a:lstStyle/>
          <a:p>
            <a:r>
              <a:rPr lang="en-US" b="1" dirty="0">
                <a:latin typeface="Algerian" panose="04020705040A02060702" pitchFamily="82" charset="0"/>
              </a:rPr>
              <a:t>THANK YOU</a:t>
            </a:r>
            <a:endParaRPr lang="en-IN" b="1" dirty="0">
              <a:latin typeface="Algerian" panose="04020705040A02060702" pitchFamily="82" charset="0"/>
            </a:endParaRPr>
          </a:p>
        </p:txBody>
      </p:sp>
      <p:sp>
        <p:nvSpPr>
          <p:cNvPr id="3" name="Content Placeholder 2">
            <a:extLst>
              <a:ext uri="{FF2B5EF4-FFF2-40B4-BE49-F238E27FC236}">
                <a16:creationId xmlns:a16="http://schemas.microsoft.com/office/drawing/2014/main" id="{999E7657-3A4F-37EC-6E46-604FF845E356}"/>
              </a:ext>
            </a:extLst>
          </p:cNvPr>
          <p:cNvSpPr>
            <a:spLocks noGrp="1"/>
          </p:cNvSpPr>
          <p:nvPr>
            <p:ph idx="1"/>
          </p:nvPr>
        </p:nvSpPr>
        <p:spPr/>
        <p:txBody>
          <a:bodyPr/>
          <a:lstStyle/>
          <a:p>
            <a:pPr marL="0" indent="0">
              <a:buNone/>
            </a:pPr>
            <a:endParaRPr lang="en-IN" b="1" dirty="0">
              <a:latin typeface="Algerian" panose="04020705040A02060702" pitchFamily="82" charset="0"/>
            </a:endParaRPr>
          </a:p>
        </p:txBody>
      </p:sp>
    </p:spTree>
    <p:extLst>
      <p:ext uri="{BB962C8B-B14F-4D97-AF65-F5344CB8AC3E}">
        <p14:creationId xmlns:p14="http://schemas.microsoft.com/office/powerpoint/2010/main" val="2888998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TotalTime>
  <Words>369</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Arial Black</vt:lpstr>
      <vt:lpstr>Garamond</vt:lpstr>
      <vt:lpstr>Organic</vt:lpstr>
      <vt:lpstr>Preparation of Final Accounts</vt:lpstr>
      <vt:lpstr>                                             INTRODUCTION</vt:lpstr>
      <vt:lpstr>Objectives of Final Account preparation</vt:lpstr>
      <vt:lpstr>Income statement or Profit and Loss Account</vt:lpstr>
      <vt:lpstr>PowerPoint Presentation</vt:lpstr>
      <vt:lpstr>Balance Sheet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of Final Accounts</dc:title>
  <dc:creator>Shailee Upadhayay</dc:creator>
  <cp:lastModifiedBy>Shailee Upadhayay</cp:lastModifiedBy>
  <cp:revision>1</cp:revision>
  <dcterms:created xsi:type="dcterms:W3CDTF">2023-01-11T06:15:24Z</dcterms:created>
  <dcterms:modified xsi:type="dcterms:W3CDTF">2023-03-08T17:30:53Z</dcterms:modified>
</cp:coreProperties>
</file>